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4128" r:id="rId3"/>
  </p:sldMasterIdLst>
  <p:notesMasterIdLst>
    <p:notesMasterId r:id="rId18"/>
  </p:notesMasterIdLst>
  <p:sldIdLst>
    <p:sldId id="256" r:id="rId4"/>
    <p:sldId id="257" r:id="rId5"/>
    <p:sldId id="269" r:id="rId6"/>
    <p:sldId id="285" r:id="rId7"/>
    <p:sldId id="273" r:id="rId8"/>
    <p:sldId id="284" r:id="rId9"/>
    <p:sldId id="270" r:id="rId10"/>
    <p:sldId id="281" r:id="rId11"/>
    <p:sldId id="286" r:id="rId12"/>
    <p:sldId id="280" r:id="rId13"/>
    <p:sldId id="279" r:id="rId14"/>
    <p:sldId id="278" r:id="rId15"/>
    <p:sldId id="272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EFE"/>
    <a:srgbClr val="E3FBFD"/>
    <a:srgbClr val="F0FDFE"/>
    <a:srgbClr val="DFFBFD"/>
    <a:srgbClr val="C8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8613" autoAdjust="0"/>
  </p:normalViewPr>
  <p:slideViewPr>
    <p:cSldViewPr snapToGrid="0">
      <p:cViewPr varScale="1">
        <p:scale>
          <a:sx n="76" d="100"/>
          <a:sy n="76" d="100"/>
        </p:scale>
        <p:origin x="1109" y="5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9781-08F4-43F4-B28A-DC76E06D6E3A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B9A25-22CD-4CC2-875D-D2698088E4C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092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59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931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3843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2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901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9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814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609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12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7782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398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020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9A25-22CD-4CC2-875D-D2698088E4C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53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70803" y="4037250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64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5372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94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403652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36935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70803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403652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36935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6949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663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70803" y="1959513"/>
            <a:ext cx="10449638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903" b="0" strike="noStrike" spc="-1">
                <a:latin typeface="Arial"/>
              </a:rPr>
              <a:t>Click to edit Master subtitle style</a:t>
            </a:r>
            <a:endParaRPr lang="en-AU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43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1044963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368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20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4375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70803" y="273025"/>
            <a:ext cx="10710443" cy="531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903" b="0" strike="noStrike" spc="-1">
                <a:latin typeface="Arial"/>
              </a:rPr>
              <a:t>Click to edit Master subtitle style</a:t>
            </a:r>
            <a:endParaRPr lang="en-AU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033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38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70803" y="1959513"/>
            <a:ext cx="10449638" cy="397781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903" b="0" strike="noStrike" spc="-1">
                <a:latin typeface="Arial"/>
              </a:rPr>
              <a:t>Click to edit Master subtitle style</a:t>
            </a:r>
            <a:endParaRPr lang="en-AU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792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5372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420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800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70803" y="4037250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89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5372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553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403652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36935" y="1959513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70803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403652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36935" y="4037250"/>
            <a:ext cx="336434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794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98B-36EA-4D41-ABD7-863B26B5480B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ACF0-6B66-4E0B-A238-3FCF899127E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654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6238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105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7966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8158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1044963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8326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198B-36EA-4D41-ABD7-863B26B5480B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ACF0-6B66-4E0B-A238-3FCF899127E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1148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548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856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08441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4248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428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8196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308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64268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670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5252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6536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3692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689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70803" y="273025"/>
            <a:ext cx="10710443" cy="531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903" b="0" strike="noStrike" spc="-1">
                <a:latin typeface="Arial"/>
              </a:rPr>
              <a:t>Click to edit Master subtitle style</a:t>
            </a:r>
            <a:endParaRPr lang="en-AU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79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9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397781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5372" y="4037250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42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992" b="1" strike="noStrike" spc="-1">
                <a:solidFill>
                  <a:srgbClr val="333333"/>
                </a:solidFill>
                <a:latin typeface="Noto Sans Regular"/>
              </a:rPr>
              <a:t>Click to edit Master title style</a:t>
            </a:r>
            <a:endParaRPr lang="en-AU" sz="3992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5372" y="1959513"/>
            <a:ext cx="509898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70803" y="4037250"/>
            <a:ext cx="10449638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z="2540" b="0" strike="noStrike" spc="-1">
                <a:solidFill>
                  <a:srgbClr val="333333"/>
                </a:solidFill>
                <a:latin typeface="Noto Sans Regular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8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000">
              <a:srgbClr val="F8FEFE"/>
            </a:gs>
            <a:gs pos="88000">
              <a:srgbClr val="DFFBFD"/>
            </a:gs>
            <a:gs pos="100000">
              <a:srgbClr val="C8F8FC"/>
            </a:gs>
            <a:gs pos="100000">
              <a:srgbClr val="C8F8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57884" y="3723074"/>
            <a:ext cx="10362557" cy="130634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AU" sz="4355" b="1" strike="noStrike" spc="-1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57884" y="5356002"/>
            <a:ext cx="10362557" cy="8912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Click to edit the outline text format</a:t>
            </a:r>
          </a:p>
          <a:p>
            <a:pPr marL="783821" lvl="1" indent="-293933">
              <a:spcAft>
                <a:spcPts val="135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Second Outline Level</a:t>
            </a:r>
          </a:p>
          <a:p>
            <a:pPr marL="1175731" lvl="2" indent="-261274">
              <a:spcAft>
                <a:spcPts val="101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Third Outline Level</a:t>
            </a:r>
          </a:p>
          <a:p>
            <a:pPr marL="1567642" lvl="3" indent="-195955">
              <a:spcAft>
                <a:spcPts val="674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Fourth Outline Level</a:t>
            </a:r>
          </a:p>
          <a:p>
            <a:pPr marL="1959552" lvl="4" indent="-195955">
              <a:spcAft>
                <a:spcPts val="3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Fifth Outline Level</a:t>
            </a:r>
          </a:p>
          <a:p>
            <a:pPr marL="2351462" lvl="5" indent="-195955">
              <a:spcAft>
                <a:spcPts val="3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Sixth Outline Level</a:t>
            </a:r>
          </a:p>
          <a:p>
            <a:pPr marL="2743373" lvl="6" indent="-195955">
              <a:spcAft>
                <a:spcPts val="3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177" b="0" strike="noStrike" spc="-1">
                <a:solidFill>
                  <a:srgbClr val="333333"/>
                </a:solidFill>
                <a:latin typeface="Noto Sans Bold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562" y="6247253"/>
            <a:ext cx="2840124" cy="472896"/>
          </a:xfrm>
          <a:prstGeom prst="rect">
            <a:avLst/>
          </a:prstGeom>
        </p:spPr>
        <p:txBody>
          <a:bodyPr lIns="0" tIns="0" rIns="0" bIns="0"/>
          <a:lstStyle/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9405" y="6247253"/>
            <a:ext cx="3864189" cy="472896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dirty="0"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41122" y="6247253"/>
            <a:ext cx="2840124" cy="472896"/>
          </a:xfrm>
          <a:prstGeom prst="rect">
            <a:avLst/>
          </a:prstGeom>
        </p:spPr>
        <p:txBody>
          <a:bodyPr lIns="0" tIns="0" rIns="0" bIns="0"/>
          <a:lstStyle/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5" name="CustomShape 6"/>
          <p:cNvSpPr/>
          <p:nvPr/>
        </p:nvSpPr>
        <p:spPr>
          <a:xfrm>
            <a:off x="0" y="3919026"/>
            <a:ext cx="609562" cy="979756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498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907"/>
        </a:spcBef>
        <a:spcAft>
          <a:spcPts val="1705"/>
        </a:spcAft>
        <a:buClr>
          <a:srgbClr val="333333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000">
              <a:srgbClr val="F8FEFE"/>
            </a:gs>
            <a:gs pos="88000">
              <a:srgbClr val="DFFBFD"/>
            </a:gs>
            <a:gs pos="100000">
              <a:srgbClr val="C8F8FC"/>
            </a:gs>
            <a:gs pos="100000">
              <a:srgbClr val="C8F8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70803" y="273026"/>
            <a:ext cx="1071044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AU" sz="3992" b="1" strike="noStrike" spc="-1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70803" y="1959513"/>
            <a:ext cx="10449638" cy="3977811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Click to edit the outline text format</a:t>
            </a:r>
          </a:p>
          <a:p>
            <a:pPr marL="783821" lvl="1" indent="-293933">
              <a:spcAft>
                <a:spcPts val="1029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Second Outline Level</a:t>
            </a:r>
          </a:p>
          <a:p>
            <a:pPr marL="1175731" lvl="2" indent="-261274">
              <a:spcAft>
                <a:spcPts val="76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Third Outline Level</a:t>
            </a:r>
          </a:p>
          <a:p>
            <a:pPr marL="1567642" lvl="3" indent="-195955">
              <a:spcAft>
                <a:spcPts val="51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Fourth Outline Level</a:t>
            </a:r>
          </a:p>
          <a:p>
            <a:pPr marL="1959552" lvl="4" indent="-195955">
              <a:spcAft>
                <a:spcPts val="25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Fifth Outline Level</a:t>
            </a:r>
          </a:p>
          <a:p>
            <a:pPr marL="2351462" lvl="5" indent="-195955">
              <a:spcAft>
                <a:spcPts val="25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Sixth Outline Level</a:t>
            </a:r>
          </a:p>
          <a:p>
            <a:pPr marL="2743373" lvl="6" indent="-195955">
              <a:spcAft>
                <a:spcPts val="25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AU" sz="2540" b="0" strike="noStrike" spc="-1">
                <a:solidFill>
                  <a:srgbClr val="333333"/>
                </a:solidFill>
                <a:latin typeface="Noto Sans Regular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609562" y="6247580"/>
            <a:ext cx="2840124" cy="47289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270" b="0" strike="noStrike" spc="-1" dirty="0">
                <a:latin typeface="Noto Sans Regular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169405" y="6247580"/>
            <a:ext cx="3864189" cy="472896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AU" sz="1270" b="0" strike="noStrike" spc="-1" dirty="0">
                <a:latin typeface="Noto Sans Regular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741122" y="6247580"/>
            <a:ext cx="2840124" cy="472896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2B5D9E3-6784-4DA7-ACB1-8859C7C4301A}" type="slidenum">
              <a:rPr lang="en-AU" sz="1270" b="0" strike="noStrike" spc="-1">
                <a:latin typeface="Noto Sans Regular"/>
              </a:rPr>
              <a:t>‹#›</a:t>
            </a:fld>
            <a:r>
              <a:rPr lang="en-AU" sz="1270" b="0" strike="noStrike" spc="-1" dirty="0">
                <a:latin typeface="Noto Sans Regular"/>
              </a:rPr>
              <a:t> / </a:t>
            </a:r>
            <a:fld id="{C130E170-B7BB-4BBA-9E11-31E82E2EB1BB}" type="slidecount">
              <a:rPr lang="en-AU" sz="1270" b="0" strike="noStrike" spc="-1">
                <a:latin typeface="Noto Sans Regular"/>
              </a:rPr>
              <a:t>9</a:t>
            </a:fld>
            <a:endParaRPr lang="en-AU" sz="1270" b="0" strike="noStrike" spc="-1" dirty="0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61269"/>
            <a:ext cx="609562" cy="979756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958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907"/>
        </a:spcBef>
        <a:spcAft>
          <a:spcPts val="1283"/>
        </a:spcAft>
        <a:buClr>
          <a:srgbClr val="EF2929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rgbClr val="F8FEFE"/>
            </a:gs>
            <a:gs pos="88000">
              <a:srgbClr val="DFFBFD"/>
            </a:gs>
            <a:gs pos="100000">
              <a:srgbClr val="C8F8FC"/>
            </a:gs>
            <a:gs pos="100000">
              <a:srgbClr val="C8F8F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D105D9-767D-4DE1-B54D-724AD30797BD}" type="datetimeFigureOut">
              <a:rPr lang="en-AU" smtClean="0"/>
              <a:t>6/01/2020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FEB8465-BA53-4A16-8663-A5993A9F40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0178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r>
              <a:rPr lang="en-AU" sz="4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Transfer Learning for the Recognition of Wildlife Camera Trap Imagery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992786"/>
            <a:ext cx="9440034" cy="1049867"/>
          </a:xfrm>
          <a:ln>
            <a:noFill/>
          </a:ln>
          <a:effectLst/>
        </p:spPr>
        <p:txBody>
          <a:bodyPr>
            <a:noAutofit/>
          </a:bodyPr>
          <a:lstStyle/>
          <a:p>
            <a:r>
              <a:rPr lang="en-AU" sz="32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COSC591 Presentation (2019)</a:t>
            </a:r>
          </a:p>
          <a:p>
            <a:r>
              <a:rPr lang="en-AU" sz="2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Andrew J. Flighty</a:t>
            </a:r>
          </a:p>
        </p:txBody>
      </p:sp>
    </p:spTree>
    <p:extLst>
      <p:ext uri="{BB962C8B-B14F-4D97-AF65-F5344CB8AC3E}">
        <p14:creationId xmlns:p14="http://schemas.microsoft.com/office/powerpoint/2010/main" val="368695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87" y="100012"/>
            <a:ext cx="7313613" cy="66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1" y="1843087"/>
            <a:ext cx="10608169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72" y="330927"/>
            <a:ext cx="8620627" cy="63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summary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3795" y="1732449"/>
            <a:ext cx="9654744" cy="422385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 1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Wildlife camera trap imagery was predicted with a modest degree of accuracy (79.7% accuracy on test set)</a:t>
            </a:r>
          </a:p>
          <a:p>
            <a:pPr>
              <a:buClrTx/>
            </a:pP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 2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Due to its small file size (24.8MB), the model was easily deployed and integrated into an in-browser machine learning web application.</a:t>
            </a:r>
          </a:p>
          <a:p>
            <a:pPr>
              <a:buClrTx/>
            </a:pP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non-animal class (</a:t>
            </a:r>
            <a:r>
              <a:rPr lang="en-AU" sz="2800" i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nothing here / unclassifiable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arose as the main source of misclassification.</a:t>
            </a:r>
          </a:p>
          <a:p>
            <a:pPr>
              <a:buClrTx/>
            </a:pPr>
            <a:endParaRPr lang="en-AU" sz="28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0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03752" y="1732449"/>
            <a:ext cx="6462248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Conclusion &amp; future directions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3795" y="1732449"/>
            <a:ext cx="9654744" cy="465565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Overall, findings provide a ‘proof-of-concept’ that transfer learning can be successfully used to recognize wildlife camera trap imagery.</a:t>
            </a:r>
          </a:p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Future research directions:</a:t>
            </a:r>
          </a:p>
          <a:p>
            <a:pPr marL="964350" lvl="1" indent="-514350">
              <a:buClrTx/>
              <a:buFont typeface="+mj-lt"/>
              <a:buAutoNum type="arabicPeriod"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 review of </a:t>
            </a:r>
            <a:r>
              <a:rPr lang="en-AU" sz="26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 image quality</a:t>
            </a: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subsequent investigations</a:t>
            </a:r>
          </a:p>
          <a:p>
            <a:pPr marL="964350" lvl="1" indent="-514350">
              <a:buClrTx/>
              <a:buFont typeface="+mj-lt"/>
              <a:buAutoNum type="arabicPeriod"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Potential for </a:t>
            </a:r>
            <a:r>
              <a:rPr lang="en-AU" sz="26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two-stage classifier </a:t>
            </a: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(animal present/absent -&gt; animal identity)</a:t>
            </a:r>
          </a:p>
          <a:p>
            <a:pPr marL="964350" lvl="1" indent="-514350">
              <a:buClrTx/>
              <a:buFont typeface="+mj-lt"/>
              <a:buAutoNum type="arabicPeriod"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Larger datasets for </a:t>
            </a:r>
            <a:r>
              <a:rPr lang="en-AU" sz="26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finer-scale</a:t>
            </a: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 recognition </a:t>
            </a:r>
          </a:p>
          <a:p>
            <a:pPr>
              <a:buClrTx/>
            </a:pPr>
            <a:endParaRPr lang="en-AU" sz="28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8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752" y="1732449"/>
            <a:ext cx="7676094" cy="4058751"/>
          </a:xfrm>
          <a:effectLst/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stakeholders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Manaaki Whenua Landcare Research (MWLR), </a:t>
            </a:r>
            <a:r>
              <a:rPr lang="en-AU" sz="280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GroundTruth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World Wildlife Fund NZ, New Zealand Government</a:t>
            </a:r>
          </a:p>
          <a:p>
            <a:pPr>
              <a:buClr>
                <a:schemeClr val="bg1"/>
              </a:buClr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MWLR seeking to build a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equipped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 service 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capable of classifying wildlife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camera trap imagery</a:t>
            </a:r>
          </a:p>
          <a:p>
            <a:pPr>
              <a:buClr>
                <a:schemeClr val="bg1"/>
              </a:buClr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Gathered information to be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easily accessed and shared 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 authorised users to guide future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conservation efforts</a:t>
            </a:r>
          </a:p>
          <a:p>
            <a:pPr>
              <a:buClr>
                <a:schemeClr val="bg1"/>
              </a:buClr>
            </a:pPr>
            <a:endParaRPr lang="en-AU" sz="28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45" y="3901595"/>
            <a:ext cx="3394379" cy="23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aims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3751" y="1732449"/>
            <a:ext cx="10886172" cy="491509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Few models exist to recognise camera trap imagery.</a:t>
            </a:r>
          </a:p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Fewer still have been built to integrate with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client-side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applications</a:t>
            </a:r>
          </a:p>
          <a:p>
            <a:pPr>
              <a:buClrTx/>
            </a:pP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comprehensively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investigate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deep learning-based models for the recognition of New Zealand camera trap species. Specifically, examined the effectiveness of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transfer learning</a:t>
            </a:r>
          </a:p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Findings to shed light on feasibility of the models in terms of 1)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classification accuracy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and 2)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8344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57175"/>
            <a:ext cx="94107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2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3750" y="1732449"/>
            <a:ext cx="11288250" cy="50052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Tx/>
              <a:buNone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acquisition 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pre-processing</a:t>
            </a:r>
          </a:p>
          <a:p>
            <a:pPr lvl="1">
              <a:buClrTx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Wellington camera trap dataset (176 GB)</a:t>
            </a:r>
          </a:p>
          <a:p>
            <a:pPr marL="36900" indent="0">
              <a:buClrTx/>
              <a:buNone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Model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</a:p>
          <a:p>
            <a:pPr lvl="1">
              <a:buClrTx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AU" sz="260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a baseline</a:t>
            </a:r>
          </a:p>
          <a:p>
            <a:pPr lvl="1">
              <a:buClrTx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Hyperparameter adjustments</a:t>
            </a:r>
          </a:p>
          <a:p>
            <a:pPr marL="36900" indent="0">
              <a:buClrTx/>
              <a:buNone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Model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fine-tuning</a:t>
            </a:r>
          </a:p>
          <a:p>
            <a:pPr lvl="1">
              <a:buClrTx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Models benchmarked on overall accuracy, precision, recall, and F1 scores</a:t>
            </a:r>
          </a:p>
          <a:p>
            <a:pPr marL="36900" indent="0">
              <a:buClrTx/>
              <a:buNone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Model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AU" sz="2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</a:p>
          <a:p>
            <a:pPr lvl="1">
              <a:buClrTx/>
            </a:pPr>
            <a:r>
              <a:rPr lang="en-AU" sz="26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Tensorflow.js for web application</a:t>
            </a:r>
          </a:p>
          <a:p>
            <a:pPr>
              <a:buClrTx/>
            </a:pPr>
            <a:endParaRPr lang="en-AU" sz="28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Kernel Machine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11" y="2846545"/>
            <a:ext cx="3912372" cy="17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4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3" y="767442"/>
            <a:ext cx="1063083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results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3752" y="1732449"/>
            <a:ext cx="6567092" cy="260608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751" y="1732449"/>
            <a:ext cx="10363806" cy="4515951"/>
          </a:xfrm>
          <a:effectLst/>
        </p:spPr>
        <p:txBody>
          <a:bodyPr>
            <a:noAutofit/>
          </a:bodyPr>
          <a:lstStyle/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76 models were trained over a 7-week period from 10th August to 2nd of October. </a:t>
            </a:r>
          </a:p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range of parameters/hyperparameter settings were investigated: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of unfrozen model layers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Optimizer (Adam, Stochastic Gradient Descent, RMSProp, and Adadelta)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Learning rate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augmentation strategies (rotations, zooms, sheers, and horizontal flips)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Weight decay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Batch size</a:t>
            </a:r>
          </a:p>
          <a:p>
            <a:pPr lvl="1">
              <a:buClrTx/>
              <a:buFont typeface="+mj-lt"/>
              <a:buAutoNum type="arabicPeriod"/>
            </a:pPr>
            <a:r>
              <a:rPr lang="en-AU" sz="20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of epochs</a:t>
            </a:r>
          </a:p>
        </p:txBody>
      </p:sp>
    </p:spTree>
    <p:extLst>
      <p:ext uri="{BB962C8B-B14F-4D97-AF65-F5344CB8AC3E}">
        <p14:creationId xmlns:p14="http://schemas.microsoft.com/office/powerpoint/2010/main" val="126651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355" y="609600"/>
            <a:ext cx="9378642" cy="58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AU" sz="44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results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3752" y="1732449"/>
            <a:ext cx="6567092" cy="260608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3751" y="1732449"/>
            <a:ext cx="10363806" cy="4515951"/>
          </a:xfrm>
          <a:effectLst/>
        </p:spPr>
        <p:txBody>
          <a:bodyPr>
            <a:noAutofit/>
          </a:bodyPr>
          <a:lstStyle/>
          <a:p>
            <a:pPr>
              <a:buClrTx/>
            </a:pPr>
            <a:r>
              <a:rPr lang="en-AU" sz="280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Retaining “good” quality images significantly improved per-class classification accuracy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50" y="2848628"/>
            <a:ext cx="4729843" cy="3284613"/>
          </a:xfrm>
          <a:prstGeom prst="rect">
            <a:avLst/>
          </a:prstGeom>
        </p:spPr>
      </p:pic>
      <p:pic>
        <p:nvPicPr>
          <p:cNvPr id="9" name="Picture 2" descr="Image result for green tick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52" y="5959965"/>
            <a:ext cx="553561" cy="5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596" y="2852116"/>
            <a:ext cx="4719798" cy="3277638"/>
          </a:xfrm>
          <a:prstGeom prst="rect">
            <a:avLst/>
          </a:prstGeom>
        </p:spPr>
      </p:pic>
      <p:pic>
        <p:nvPicPr>
          <p:cNvPr id="11" name="Picture 10" descr="&lt;strong&gt;Red&lt;/strong&gt; &lt;strong&gt;Cross&lt;/strong&gt; Mark PNG &lt;strong&gt;Transparent&lt;/strong&gt; Images | PNG All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995" y="5835192"/>
            <a:ext cx="589123" cy="5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5367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FCEE9F5-9610-4CAA-9BBC-73F225E6648A}" vid="{0427DAEE-48F3-473D-839B-C44EC2030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1501</TotalTime>
  <Words>435</Words>
  <Application>Microsoft Office PowerPoint</Application>
  <PresentationFormat>Widescreen</PresentationFormat>
  <Paragraphs>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Calisto MT</vt:lpstr>
      <vt:lpstr>Noto Sans Bold</vt:lpstr>
      <vt:lpstr>Noto Sans Regular</vt:lpstr>
      <vt:lpstr>Symbol</vt:lpstr>
      <vt:lpstr>Wingdings</vt:lpstr>
      <vt:lpstr>Wingdings 2</vt:lpstr>
      <vt:lpstr>Theme1</vt:lpstr>
      <vt:lpstr>Office Theme</vt:lpstr>
      <vt:lpstr>Slate</vt:lpstr>
      <vt:lpstr>Transfer Learning for the Recognition of Wildlife Camera Trap Imagery</vt:lpstr>
      <vt:lpstr>Project background</vt:lpstr>
      <vt:lpstr>Project aims</vt:lpstr>
      <vt:lpstr>PowerPoint Presentation</vt:lpstr>
      <vt:lpstr>Project plan</vt:lpstr>
      <vt:lpstr>PowerPoint Presentation</vt:lpstr>
      <vt:lpstr>Project results</vt:lpstr>
      <vt:lpstr>PowerPoint Presentation</vt:lpstr>
      <vt:lpstr>Project results</vt:lpstr>
      <vt:lpstr>PowerPoint Presentation</vt:lpstr>
      <vt:lpstr>PowerPoint Presentation</vt:lpstr>
      <vt:lpstr>PowerPoint Presentation</vt:lpstr>
      <vt:lpstr>Project summary</vt:lpstr>
      <vt:lpstr>Conclusion &amp;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STAT330/430 Presentation</dc:title>
  <dc:creator>Andrew</dc:creator>
  <cp:lastModifiedBy>Andrew Flighty</cp:lastModifiedBy>
  <cp:revision>168</cp:revision>
  <dcterms:created xsi:type="dcterms:W3CDTF">2019-05-16T09:35:54Z</dcterms:created>
  <dcterms:modified xsi:type="dcterms:W3CDTF">2020-01-05T23:58:05Z</dcterms:modified>
</cp:coreProperties>
</file>